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5" r:id="rId10"/>
    <p:sldId id="264" r:id="rId11"/>
    <p:sldId id="268" r:id="rId12"/>
    <p:sldId id="266" r:id="rId13"/>
    <p:sldId id="267" r:id="rId14"/>
    <p:sldId id="269" r:id="rId15"/>
    <p:sldId id="271" r:id="rId16"/>
    <p:sldId id="270" r:id="rId17"/>
    <p:sldId id="272" r:id="rId18"/>
    <p:sldId id="274" r:id="rId19"/>
    <p:sldId id="273" r:id="rId20"/>
    <p:sldId id="276" r:id="rId21"/>
    <p:sldId id="275" r:id="rId22"/>
    <p:sldId id="277" r:id="rId23"/>
    <p:sldId id="278" r:id="rId24"/>
    <p:sldId id="280" r:id="rId25"/>
    <p:sldId id="279" r:id="rId26"/>
    <p:sldId id="282" r:id="rId27"/>
    <p:sldId id="281" r:id="rId28"/>
    <p:sldId id="283" r:id="rId29"/>
    <p:sldId id="285" r:id="rId30"/>
    <p:sldId id="284" r:id="rId31"/>
    <p:sldId id="287" r:id="rId32"/>
    <p:sldId id="28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45"/>
    <p:restoredTop sz="94687"/>
  </p:normalViewPr>
  <p:slideViewPr>
    <p:cSldViewPr snapToGrid="0" snapToObjects="1">
      <p:cViewPr varScale="1">
        <p:scale>
          <a:sx n="121" d="100"/>
          <a:sy n="121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F4A67-3D85-404B-9C35-CC3EA81E90E5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CD2C0-4D16-5749-9091-53FFF3FC20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090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CD2C0-4D16-5749-9091-53FFF3FC208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94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CD2C0-4D16-5749-9091-53FFF3FC208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490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09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898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6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71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36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44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1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6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33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90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57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70800-E087-5847-9F09-1032C9BE03A0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A965E-82F2-CF4D-94AA-0B20DB4302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98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err="1" smtClean="0"/>
              <a:t>Mosler</a:t>
            </a:r>
            <a:r>
              <a:rPr lang="en-GB" dirty="0" smtClean="0"/>
              <a:t> revision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687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Recurrent abdominal pain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90% of cases, no organic cause is found</a:t>
            </a:r>
          </a:p>
          <a:p>
            <a:r>
              <a:rPr lang="en-GB" dirty="0" smtClean="0"/>
              <a:t>Goal of management is to identify serious conditions without subjecting the child to unnecessary investigations</a:t>
            </a:r>
          </a:p>
          <a:p>
            <a:r>
              <a:rPr lang="en-GB" dirty="0" smtClean="0"/>
              <a:t>Conditions where no organic cause is found</a:t>
            </a:r>
          </a:p>
          <a:p>
            <a:pPr lvl="1"/>
            <a:r>
              <a:rPr lang="en-GB" dirty="0" smtClean="0"/>
              <a:t>Abdominal migraine</a:t>
            </a:r>
          </a:p>
          <a:p>
            <a:pPr lvl="1"/>
            <a:r>
              <a:rPr lang="en-GB" dirty="0" smtClean="0"/>
              <a:t>Irritable bowel syndrome</a:t>
            </a:r>
          </a:p>
          <a:p>
            <a:pPr lvl="1"/>
            <a:r>
              <a:rPr lang="en-GB" dirty="0" smtClean="0"/>
              <a:t>Functional dyspepsia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869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Recurrent abdominal pain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Investigations to rule out serious </a:t>
            </a:r>
            <a:r>
              <a:rPr lang="en-GB" dirty="0" err="1" smtClean="0"/>
              <a:t>condtions</a:t>
            </a:r>
            <a:endParaRPr lang="en-GB" dirty="0" smtClean="0"/>
          </a:p>
          <a:p>
            <a:pPr lvl="1"/>
            <a:r>
              <a:rPr lang="en-GB" dirty="0" smtClean="0"/>
              <a:t>Urine microscopy and culture </a:t>
            </a:r>
            <a:r>
              <a:rPr lang="mr-IN" dirty="0" smtClean="0"/>
              <a:t>–</a:t>
            </a:r>
            <a:r>
              <a:rPr lang="en-GB" dirty="0" smtClean="0"/>
              <a:t> UTI</a:t>
            </a:r>
          </a:p>
          <a:p>
            <a:pPr lvl="1"/>
            <a:r>
              <a:rPr lang="en-GB" dirty="0" smtClean="0"/>
              <a:t>Ultrasound of gall bladder and kidneys	- gall stones, pelvic-ureteric junction obstruction</a:t>
            </a:r>
          </a:p>
          <a:p>
            <a:pPr lvl="1"/>
            <a:r>
              <a:rPr lang="en-GB" dirty="0" smtClean="0"/>
              <a:t>Coeliac antibodies </a:t>
            </a:r>
            <a:r>
              <a:rPr lang="mr-IN" dirty="0" smtClean="0"/>
              <a:t>–</a:t>
            </a:r>
            <a:r>
              <a:rPr lang="en-GB" dirty="0" smtClean="0"/>
              <a:t> coeliac disease</a:t>
            </a:r>
          </a:p>
          <a:p>
            <a:pPr lvl="1"/>
            <a:r>
              <a:rPr lang="en-GB" dirty="0" smtClean="0"/>
              <a:t>TFT - hypothyroidism</a:t>
            </a:r>
          </a:p>
        </p:txBody>
      </p:sp>
    </p:spTree>
    <p:extLst>
      <p:ext uri="{BB962C8B-B14F-4D97-AF65-F5344CB8AC3E}">
        <p14:creationId xmlns:p14="http://schemas.microsoft.com/office/powerpoint/2010/main" val="557637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Recurrent abdominal pain </a:t>
            </a:r>
            <a:r>
              <a:rPr lang="mr-IN" dirty="0" smtClean="0"/>
              <a:t>–</a:t>
            </a:r>
            <a:r>
              <a:rPr lang="en-GB" dirty="0" smtClean="0"/>
              <a:t> Abdominal migraine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Abdominal pain + headache</a:t>
            </a:r>
          </a:p>
          <a:p>
            <a:pPr lvl="1"/>
            <a:r>
              <a:rPr lang="en-GB" dirty="0" smtClean="0"/>
              <a:t>Associated with facial pallor and vomiting</a:t>
            </a:r>
          </a:p>
          <a:p>
            <a:pPr lvl="1"/>
            <a:r>
              <a:rPr lang="en-GB" dirty="0" smtClean="0"/>
              <a:t>Weeks of no symptoms, 24-48 hours of abdominal pain</a:t>
            </a:r>
          </a:p>
          <a:p>
            <a:r>
              <a:rPr lang="en-GB" dirty="0" err="1" smtClean="0"/>
              <a:t>Tx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Migraine medications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30003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Recurrent abdominal pain - IBS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Abdominal pain, diarrhoea, constipation, boating, feeling of incomplete defecation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61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Recurrent abdominal pain </a:t>
            </a:r>
            <a:r>
              <a:rPr lang="mr-IN" dirty="0" smtClean="0"/>
              <a:t>–</a:t>
            </a:r>
            <a:r>
              <a:rPr lang="en-GB" dirty="0" smtClean="0"/>
              <a:t> Functional dyspepsia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Px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Abdominal pain </a:t>
            </a:r>
          </a:p>
          <a:p>
            <a:pPr lvl="2"/>
            <a:r>
              <a:rPr lang="en-GB" dirty="0" smtClean="0"/>
              <a:t>Waking them up at night</a:t>
            </a:r>
          </a:p>
          <a:p>
            <a:pPr lvl="2"/>
            <a:r>
              <a:rPr lang="en-GB" dirty="0" smtClean="0"/>
              <a:t>Radiating to the back</a:t>
            </a:r>
          </a:p>
          <a:p>
            <a:pPr lvl="1"/>
            <a:r>
              <a:rPr lang="en-GB" dirty="0" err="1" smtClean="0"/>
              <a:t>FHx</a:t>
            </a:r>
            <a:r>
              <a:rPr lang="en-GB" dirty="0" smtClean="0"/>
              <a:t> of peptic ulcer (first degree relative)</a:t>
            </a:r>
          </a:p>
          <a:p>
            <a:r>
              <a:rPr lang="en-GB" dirty="0" smtClean="0"/>
              <a:t>Aetiology </a:t>
            </a:r>
          </a:p>
          <a:p>
            <a:pPr lvl="1"/>
            <a:r>
              <a:rPr lang="en-GB" dirty="0" smtClean="0"/>
              <a:t>H. Pylori</a:t>
            </a:r>
          </a:p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Carbon-13 labelled urea breath test</a:t>
            </a:r>
          </a:p>
          <a:p>
            <a:pPr lvl="1"/>
            <a:r>
              <a:rPr lang="en-GB" dirty="0" smtClean="0"/>
              <a:t>H. Pylori antigen in stool</a:t>
            </a:r>
          </a:p>
          <a:p>
            <a:pPr lvl="1"/>
            <a:r>
              <a:rPr lang="en-GB" dirty="0" smtClean="0"/>
              <a:t>Gastric antral biopsy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PPI (omeprazole)</a:t>
            </a:r>
          </a:p>
          <a:p>
            <a:pPr lvl="1"/>
            <a:r>
              <a:rPr lang="en-GB" dirty="0" smtClean="0"/>
              <a:t>Antibiotics if H. Pylori present (amoxicillin + metronidazole/ clarithromycin)</a:t>
            </a:r>
          </a:p>
          <a:p>
            <a:pPr lvl="1"/>
            <a:r>
              <a:rPr lang="en-GB" dirty="0" smtClean="0"/>
              <a:t>If fail to respond to treatment or symptoms recur after treatment, do endoscope</a:t>
            </a:r>
          </a:p>
          <a:p>
            <a:pPr lvl="1"/>
            <a:r>
              <a:rPr lang="en-GB" dirty="0" smtClean="0"/>
              <a:t>If endoscopy normal, diagnose functional dyspepsia</a:t>
            </a:r>
          </a:p>
        </p:txBody>
      </p:sp>
    </p:spTree>
    <p:extLst>
      <p:ext uri="{BB962C8B-B14F-4D97-AF65-F5344CB8AC3E}">
        <p14:creationId xmlns:p14="http://schemas.microsoft.com/office/powerpoint/2010/main" val="1580480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Gastroenteritis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62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Gastroenteritis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Diagnosis should be:</a:t>
            </a:r>
          </a:p>
          <a:p>
            <a:pPr lvl="1"/>
            <a:r>
              <a:rPr lang="en-GB" dirty="0" smtClean="0"/>
              <a:t>AGE without clinical dehydration</a:t>
            </a:r>
          </a:p>
          <a:p>
            <a:pPr lvl="1"/>
            <a:r>
              <a:rPr lang="en-GB" dirty="0" smtClean="0"/>
              <a:t>AGE with clinical dehydration</a:t>
            </a:r>
          </a:p>
          <a:p>
            <a:pPr lvl="1"/>
            <a:r>
              <a:rPr lang="en-GB" dirty="0" smtClean="0"/>
              <a:t>AGE with shock</a:t>
            </a:r>
          </a:p>
          <a:p>
            <a:r>
              <a:rPr lang="en-GB" dirty="0" err="1" smtClean="0"/>
              <a:t>Px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Abdominal pain, diarrhoea, vomiting, fever</a:t>
            </a:r>
          </a:p>
          <a:p>
            <a:r>
              <a:rPr lang="en-GB" dirty="0" smtClean="0"/>
              <a:t>Aetiology:</a:t>
            </a:r>
          </a:p>
          <a:p>
            <a:pPr lvl="1"/>
            <a:r>
              <a:rPr lang="en-GB" dirty="0" smtClean="0"/>
              <a:t>Viral: Rotavirus, adenovirus, norovirus, </a:t>
            </a:r>
            <a:r>
              <a:rPr lang="en-GB" dirty="0" err="1" smtClean="0"/>
              <a:t>calicivirus</a:t>
            </a:r>
            <a:r>
              <a:rPr lang="en-GB" dirty="0" smtClean="0"/>
              <a:t>, coronavirus, </a:t>
            </a:r>
            <a:r>
              <a:rPr lang="en-GB" dirty="0" err="1" smtClean="0"/>
              <a:t>astrovirus</a:t>
            </a:r>
            <a:endParaRPr lang="en-GB" dirty="0" smtClean="0"/>
          </a:p>
          <a:p>
            <a:pPr lvl="1"/>
            <a:r>
              <a:rPr lang="en-GB" dirty="0" smtClean="0"/>
              <a:t>Bacterial: </a:t>
            </a:r>
          </a:p>
          <a:p>
            <a:pPr lvl="2"/>
            <a:r>
              <a:rPr lang="en-GB" dirty="0" smtClean="0"/>
              <a:t>Severe abdominal pain: Campylobacter </a:t>
            </a:r>
            <a:r>
              <a:rPr lang="en-GB" dirty="0" err="1" smtClean="0"/>
              <a:t>jejuni</a:t>
            </a:r>
            <a:endParaRPr lang="en-GB" dirty="0" smtClean="0"/>
          </a:p>
          <a:p>
            <a:pPr lvl="2"/>
            <a:r>
              <a:rPr lang="en-GB" dirty="0" smtClean="0"/>
              <a:t>Bloody diarrhoea: Salmonella, </a:t>
            </a:r>
            <a:r>
              <a:rPr lang="en-GB" dirty="0" err="1"/>
              <a:t>S</a:t>
            </a:r>
            <a:r>
              <a:rPr lang="en-GB" dirty="0" err="1" smtClean="0"/>
              <a:t>higella</a:t>
            </a:r>
            <a:endParaRPr lang="en-GB" dirty="0" smtClean="0"/>
          </a:p>
          <a:p>
            <a:pPr lvl="2"/>
            <a:r>
              <a:rPr lang="en-GB" dirty="0" smtClean="0"/>
              <a:t>Profuse diarrhoea: Cholera, E. Coli</a:t>
            </a:r>
          </a:p>
          <a:p>
            <a:pPr lvl="1"/>
            <a:r>
              <a:rPr lang="en-GB" dirty="0" smtClean="0"/>
              <a:t>Protozoal: Cryptosporidium, giardia</a:t>
            </a:r>
          </a:p>
        </p:txBody>
      </p:sp>
    </p:spTree>
    <p:extLst>
      <p:ext uri="{BB962C8B-B14F-4D97-AF65-F5344CB8AC3E}">
        <p14:creationId xmlns:p14="http://schemas.microsoft.com/office/powerpoint/2010/main" val="396547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Gastroenteritis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None routinely</a:t>
            </a:r>
          </a:p>
          <a:p>
            <a:pPr lvl="1"/>
            <a:r>
              <a:rPr lang="en-GB" dirty="0" smtClean="0"/>
              <a:t>If septic/ bloody diarrhoea: stool culture</a:t>
            </a:r>
          </a:p>
          <a:p>
            <a:pPr lvl="1"/>
            <a:r>
              <a:rPr lang="en-GB" dirty="0" smtClean="0"/>
              <a:t>If IV fluids are to be given: U&amp;E, creatinine, blood glucose</a:t>
            </a:r>
          </a:p>
          <a:p>
            <a:pPr lvl="1"/>
            <a:r>
              <a:rPr lang="en-GB" dirty="0" smtClean="0"/>
              <a:t>If antibiotics are to be given: blood culture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If clinical dehydration: ORS</a:t>
            </a:r>
          </a:p>
          <a:p>
            <a:pPr lvl="1"/>
            <a:r>
              <a:rPr lang="en-GB" dirty="0" smtClean="0"/>
              <a:t>If shock/ deteriorating/ vomiting: IV fluids</a:t>
            </a:r>
          </a:p>
          <a:p>
            <a:pPr lvl="1"/>
            <a:r>
              <a:rPr lang="en-GB" dirty="0" smtClean="0"/>
              <a:t>IV antibiotics not routinely given. Given if salmonella in child &lt; 6 months/ immunocompromised/ malnourished; Clostridium, </a:t>
            </a:r>
            <a:r>
              <a:rPr lang="en-GB" dirty="0" err="1" smtClean="0"/>
              <a:t>Shigella</a:t>
            </a:r>
            <a:r>
              <a:rPr lang="en-GB" dirty="0" smtClean="0"/>
              <a:t>, Cholera, Giardia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22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Gastroenteritis </a:t>
            </a:r>
            <a:r>
              <a:rPr lang="mr-IN" dirty="0" smtClean="0"/>
              <a:t>–</a:t>
            </a:r>
            <a:r>
              <a:rPr lang="en-GB" dirty="0" smtClean="0"/>
              <a:t> Signs of dehydration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Clinical dehydration</a:t>
            </a:r>
          </a:p>
          <a:p>
            <a:pPr lvl="1"/>
            <a:r>
              <a:rPr lang="en-GB" dirty="0" smtClean="0"/>
              <a:t>Irritable/ lethargic</a:t>
            </a:r>
          </a:p>
          <a:p>
            <a:pPr lvl="1"/>
            <a:r>
              <a:rPr lang="en-GB" dirty="0" smtClean="0"/>
              <a:t>Sunken eyes</a:t>
            </a:r>
          </a:p>
          <a:p>
            <a:pPr lvl="1"/>
            <a:r>
              <a:rPr lang="en-GB" dirty="0" smtClean="0"/>
              <a:t>Dry mucosa</a:t>
            </a:r>
          </a:p>
          <a:p>
            <a:pPr lvl="1"/>
            <a:r>
              <a:rPr lang="en-GB" dirty="0" smtClean="0"/>
              <a:t>Tachycardia</a:t>
            </a:r>
          </a:p>
          <a:p>
            <a:pPr lvl="1"/>
            <a:r>
              <a:rPr lang="en-GB" dirty="0" err="1" smtClean="0"/>
              <a:t>Tachypnoea</a:t>
            </a:r>
            <a:endParaRPr lang="en-GB" dirty="0" smtClean="0"/>
          </a:p>
          <a:p>
            <a:pPr lvl="1"/>
            <a:r>
              <a:rPr lang="en-GB" dirty="0" smtClean="0"/>
              <a:t>Reduced skin turgor</a:t>
            </a:r>
          </a:p>
          <a:p>
            <a:pPr lvl="1"/>
            <a:r>
              <a:rPr lang="en-GB" dirty="0" smtClean="0"/>
              <a:t>Reduced UO</a:t>
            </a:r>
          </a:p>
          <a:p>
            <a:r>
              <a:rPr lang="en-GB" dirty="0" smtClean="0"/>
              <a:t>Shock</a:t>
            </a:r>
          </a:p>
          <a:p>
            <a:pPr lvl="1"/>
            <a:r>
              <a:rPr lang="en-GB" dirty="0" smtClean="0"/>
              <a:t>Reduced consciousness</a:t>
            </a:r>
          </a:p>
          <a:p>
            <a:pPr lvl="1"/>
            <a:r>
              <a:rPr lang="en-GB" dirty="0" smtClean="0"/>
              <a:t>Grossly sunken eyes</a:t>
            </a:r>
          </a:p>
          <a:p>
            <a:pPr lvl="1"/>
            <a:r>
              <a:rPr lang="en-GB" dirty="0" smtClean="0"/>
              <a:t>Capillary refill &gt; 2 sec</a:t>
            </a:r>
          </a:p>
          <a:p>
            <a:pPr lvl="1"/>
            <a:r>
              <a:rPr lang="en-GB" dirty="0" smtClean="0"/>
              <a:t>Weak pulse</a:t>
            </a:r>
          </a:p>
          <a:p>
            <a:pPr lvl="1"/>
            <a:r>
              <a:rPr lang="en-GB" dirty="0" smtClean="0"/>
              <a:t>Cold peripheries</a:t>
            </a:r>
          </a:p>
          <a:p>
            <a:pPr lvl="1"/>
            <a:r>
              <a:rPr lang="en-GB" dirty="0" smtClean="0"/>
              <a:t>Pale/ mottled skin</a:t>
            </a:r>
          </a:p>
          <a:p>
            <a:pPr lvl="1"/>
            <a:r>
              <a:rPr lang="en-GB" dirty="0" smtClean="0"/>
              <a:t>Hypotension (decompensated shock)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635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Gastroenteritis </a:t>
            </a:r>
            <a:r>
              <a:rPr lang="mr-IN" dirty="0" smtClean="0"/>
              <a:t>–</a:t>
            </a:r>
            <a:r>
              <a:rPr lang="en-GB" dirty="0" smtClean="0"/>
              <a:t> IV fluid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There are 3 types of fluid</a:t>
            </a:r>
          </a:p>
          <a:p>
            <a:pPr lvl="1"/>
            <a:r>
              <a:rPr lang="en-GB" dirty="0" smtClean="0"/>
              <a:t>Resuscitation fluid</a:t>
            </a:r>
          </a:p>
          <a:p>
            <a:pPr lvl="1"/>
            <a:r>
              <a:rPr lang="en-GB" dirty="0" smtClean="0"/>
              <a:t>Replacement fluid </a:t>
            </a:r>
          </a:p>
          <a:p>
            <a:pPr lvl="1"/>
            <a:r>
              <a:rPr lang="en-GB" dirty="0" smtClean="0"/>
              <a:t>Maintenance fluid</a:t>
            </a:r>
          </a:p>
          <a:p>
            <a:r>
              <a:rPr lang="en-GB" dirty="0" smtClean="0"/>
              <a:t>Resuscitation fluid for shock (20ml/kg bolus)</a:t>
            </a:r>
          </a:p>
          <a:p>
            <a:r>
              <a:rPr lang="en-GB" dirty="0" smtClean="0"/>
              <a:t>Replacement fluid is either 5% (50ml/kg/24h) for clinical dehydration or 10% (100ml/kg/24h) for shock</a:t>
            </a:r>
          </a:p>
          <a:p>
            <a:r>
              <a:rPr lang="en-GB" dirty="0" smtClean="0"/>
              <a:t>Maintenance fluid:</a:t>
            </a:r>
          </a:p>
          <a:p>
            <a:pPr lvl="1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10 kg: 100ml/kg/24h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10 kg: 50ml/kg/24h</a:t>
            </a:r>
          </a:p>
          <a:p>
            <a:pPr lvl="1"/>
            <a:r>
              <a:rPr lang="en-GB" dirty="0" smtClean="0"/>
              <a:t>Subsequent kg: 20ml/kg/24h</a:t>
            </a:r>
          </a:p>
        </p:txBody>
      </p:sp>
    </p:spTree>
    <p:extLst>
      <p:ext uri="{BB962C8B-B14F-4D97-AF65-F5344CB8AC3E}">
        <p14:creationId xmlns:p14="http://schemas.microsoft.com/office/powerpoint/2010/main" val="184708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- Intestinal Obstruction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701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Inflammatory Bowel Disease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705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Inflammatory Bowel Disease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Inflammatory Bowel Disease includes</a:t>
            </a:r>
          </a:p>
          <a:p>
            <a:pPr lvl="1"/>
            <a:r>
              <a:rPr lang="en-GB" dirty="0" smtClean="0"/>
              <a:t>Crohn’s Disease</a:t>
            </a:r>
          </a:p>
          <a:p>
            <a:pPr lvl="1"/>
            <a:r>
              <a:rPr lang="en-GB" dirty="0" smtClean="0"/>
              <a:t>Ulcerative colitis</a:t>
            </a:r>
          </a:p>
          <a:p>
            <a:r>
              <a:rPr lang="en-GB" dirty="0" smtClean="0"/>
              <a:t>Crohn’s vs UC</a:t>
            </a:r>
          </a:p>
          <a:p>
            <a:pPr lvl="1"/>
            <a:r>
              <a:rPr lang="en-GB" dirty="0" smtClean="0"/>
              <a:t>Crohn can occur from mouth to anus, commonly distal ileum and proximal colon; UC occurs only in the colon</a:t>
            </a:r>
          </a:p>
          <a:p>
            <a:pPr lvl="1"/>
            <a:r>
              <a:rPr lang="en-GB" dirty="0" smtClean="0"/>
              <a:t>Crohn’s is more common than UC in children</a:t>
            </a:r>
          </a:p>
          <a:p>
            <a:pPr lvl="1"/>
            <a:r>
              <a:rPr lang="en-GB" dirty="0" smtClean="0"/>
              <a:t>Crohn’s is transmural UC is not</a:t>
            </a:r>
          </a:p>
          <a:p>
            <a:pPr lvl="1"/>
            <a:r>
              <a:rPr lang="en-GB" dirty="0" smtClean="0"/>
              <a:t>Crohn’s occurs in skipped lesions, UC is continuous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46310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Inflammatory bowel disease - Crohn’s disease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Px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Failure to thrive/ weight loss, fever, abdominal pain, diarrhoea, lethargy. Extra intestinal: uveitis, oral lesions, perianal skin tags, erythema </a:t>
            </a:r>
            <a:r>
              <a:rPr lang="en-GB" dirty="0" err="1" smtClean="0"/>
              <a:t>nodosum</a:t>
            </a:r>
            <a:r>
              <a:rPr lang="en-GB" dirty="0" smtClean="0"/>
              <a:t>, arthralgia</a:t>
            </a:r>
          </a:p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Diagnosis of condition: Biopsy (non-</a:t>
            </a:r>
            <a:r>
              <a:rPr lang="en-GB" dirty="0" err="1" smtClean="0"/>
              <a:t>caseating</a:t>
            </a:r>
            <a:r>
              <a:rPr lang="en-GB" dirty="0" smtClean="0"/>
              <a:t> </a:t>
            </a:r>
            <a:r>
              <a:rPr lang="en-GB" dirty="0" err="1" smtClean="0"/>
              <a:t>epitheloid</a:t>
            </a:r>
            <a:r>
              <a:rPr lang="en-GB" dirty="0" smtClean="0"/>
              <a:t> cell granulomata)</a:t>
            </a:r>
          </a:p>
          <a:p>
            <a:pPr lvl="1"/>
            <a:r>
              <a:rPr lang="en-GB" dirty="0" smtClean="0"/>
              <a:t>Imaging: Upper GI endoscope, </a:t>
            </a:r>
            <a:r>
              <a:rPr lang="en-GB" dirty="0" err="1" smtClean="0"/>
              <a:t>ileocolonoscopy</a:t>
            </a:r>
            <a:r>
              <a:rPr lang="en-GB" dirty="0" smtClean="0"/>
              <a:t>, small bowel imaging</a:t>
            </a:r>
          </a:p>
          <a:p>
            <a:pPr lvl="1"/>
            <a:r>
              <a:rPr lang="en-GB" dirty="0" smtClean="0"/>
              <a:t>Diagnosis of remission: Raised inflammatory markers: FBC (platelet), ESR, CRP; Iron deficiency anaemia: FBC (</a:t>
            </a:r>
            <a:r>
              <a:rPr lang="en-GB" dirty="0" err="1" smtClean="0"/>
              <a:t>Hb</a:t>
            </a:r>
            <a:r>
              <a:rPr lang="en-GB" dirty="0" smtClean="0"/>
              <a:t>), PBF (MCV), Iron study; serum albumin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Induce remission: Nutritional therapy (polymeric diet), systemic steroids</a:t>
            </a:r>
          </a:p>
          <a:p>
            <a:pPr lvl="1"/>
            <a:r>
              <a:rPr lang="en-GB" dirty="0" smtClean="0"/>
              <a:t>Prevent relapse: </a:t>
            </a:r>
          </a:p>
          <a:p>
            <a:pPr lvl="2"/>
            <a:r>
              <a:rPr lang="en-GB" dirty="0" smtClean="0"/>
              <a:t>Immunosuppressant (azathioprine, </a:t>
            </a:r>
            <a:r>
              <a:rPr lang="en-GB" dirty="0" err="1" smtClean="0"/>
              <a:t>mercaptopurine</a:t>
            </a:r>
            <a:r>
              <a:rPr lang="en-GB" dirty="0" smtClean="0"/>
              <a:t>, methotrexate)</a:t>
            </a:r>
            <a:endParaRPr lang="en-GB" dirty="0"/>
          </a:p>
          <a:p>
            <a:pPr lvl="2"/>
            <a:r>
              <a:rPr lang="en-GB" dirty="0" smtClean="0"/>
              <a:t>If resistant, anti TNF (infliximab, adalimumab)</a:t>
            </a:r>
          </a:p>
          <a:p>
            <a:pPr lvl="1"/>
            <a:r>
              <a:rPr lang="en-GB" dirty="0" smtClean="0"/>
              <a:t>Complications: fistula and obstruction </a:t>
            </a:r>
            <a:r>
              <a:rPr lang="mr-IN" dirty="0" smtClean="0"/>
              <a:t>–</a:t>
            </a:r>
            <a:r>
              <a:rPr lang="en-GB" dirty="0" smtClean="0"/>
              <a:t> surgery </a:t>
            </a:r>
          </a:p>
        </p:txBody>
      </p:sp>
    </p:spTree>
    <p:extLst>
      <p:ext uri="{BB962C8B-B14F-4D97-AF65-F5344CB8AC3E}">
        <p14:creationId xmlns:p14="http://schemas.microsoft.com/office/powerpoint/2010/main" val="378883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Inflammatory bowel disease - UC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Px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Failure to thrive/ weight loss, fever, colicky abdominal pain, diarrhoea, lethargy, rectal bleeding, extra-intestinal manifestations: erythema </a:t>
            </a:r>
            <a:r>
              <a:rPr lang="en-GB" dirty="0" err="1" smtClean="0"/>
              <a:t>nodosum</a:t>
            </a:r>
            <a:r>
              <a:rPr lang="en-GB" dirty="0" smtClean="0"/>
              <a:t>, arthralgia</a:t>
            </a:r>
          </a:p>
          <a:p>
            <a:r>
              <a:rPr lang="en-GB" dirty="0" smtClean="0"/>
              <a:t>Ix: </a:t>
            </a:r>
          </a:p>
          <a:p>
            <a:pPr lvl="1"/>
            <a:r>
              <a:rPr lang="en-GB" dirty="0" smtClean="0"/>
              <a:t>Diagnosis: Biopsy and rule out infective cause (Histology: inflamed mucosa, damaged crypts, ulcers)</a:t>
            </a:r>
          </a:p>
          <a:p>
            <a:pPr lvl="1"/>
            <a:r>
              <a:rPr lang="en-GB" dirty="0" smtClean="0"/>
              <a:t>Imaging: upper GI endoscopy (nothing), </a:t>
            </a:r>
            <a:r>
              <a:rPr lang="en-GB" dirty="0" err="1" smtClean="0"/>
              <a:t>ileocolonoscopy</a:t>
            </a:r>
            <a:r>
              <a:rPr lang="en-GB" dirty="0" smtClean="0"/>
              <a:t>, small bowel imaging (nothing)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Remission induction and maintenance (mild disease): </a:t>
            </a:r>
            <a:r>
              <a:rPr lang="en-GB" dirty="0" err="1" smtClean="0"/>
              <a:t>Aminosalicylate</a:t>
            </a:r>
            <a:r>
              <a:rPr lang="en-GB" dirty="0" smtClean="0"/>
              <a:t> (</a:t>
            </a:r>
            <a:r>
              <a:rPr lang="en-GB" dirty="0" err="1" smtClean="0"/>
              <a:t>mesalazine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Remission induction: topical or systemic steroids</a:t>
            </a:r>
          </a:p>
          <a:p>
            <a:pPr lvl="1"/>
            <a:r>
              <a:rPr lang="en-GB" dirty="0" smtClean="0"/>
              <a:t>Remission maintenance (aggressive disease): Immunosuppressant (azathioprine) +- low dose steroid</a:t>
            </a:r>
          </a:p>
          <a:p>
            <a:pPr lvl="1"/>
            <a:r>
              <a:rPr lang="en-GB" dirty="0" smtClean="0"/>
              <a:t>Resistant disease: anti TNF (infliximab, </a:t>
            </a:r>
            <a:r>
              <a:rPr lang="en-GB" dirty="0" err="1" smtClean="0"/>
              <a:t>ciclosporin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Acute disease: IV fluids, IV steroids, IV </a:t>
            </a:r>
            <a:r>
              <a:rPr lang="en-GB" dirty="0" err="1" smtClean="0"/>
              <a:t>ciclosporin</a:t>
            </a:r>
            <a:endParaRPr lang="en-GB" dirty="0"/>
          </a:p>
          <a:p>
            <a:pPr lvl="1"/>
            <a:r>
              <a:rPr lang="en-GB" dirty="0" smtClean="0"/>
              <a:t>Surgery: Colectomy with colostomy or </a:t>
            </a:r>
            <a:r>
              <a:rPr lang="en-GB" dirty="0" err="1" smtClean="0"/>
              <a:t>ileorectal</a:t>
            </a:r>
            <a:r>
              <a:rPr lang="en-GB" dirty="0" smtClean="0"/>
              <a:t> pouch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885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Coeliac disease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80605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Coeliac disease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Px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Age: 8 months to 24 months</a:t>
            </a:r>
          </a:p>
          <a:p>
            <a:pPr lvl="1"/>
            <a:r>
              <a:rPr lang="en-GB" dirty="0" smtClean="0"/>
              <a:t>Classic: Failure to thrive, abdominal distension, buttock wasting, abnormal stools, irritability</a:t>
            </a:r>
          </a:p>
          <a:p>
            <a:pPr lvl="1"/>
            <a:r>
              <a:rPr lang="en-GB" dirty="0" smtClean="0"/>
              <a:t>Modern: Failure to thrive, iron or folate deficiency anaemia, abdominal pain, screening (done in high risk group: T1DM, Down syndrome, autoimmune thyroid disease, </a:t>
            </a:r>
            <a:r>
              <a:rPr lang="en-GB" dirty="0" err="1" smtClean="0"/>
              <a:t>FHx</a:t>
            </a:r>
            <a:r>
              <a:rPr lang="en-GB" dirty="0" smtClean="0"/>
              <a:t> of coeliac disease)</a:t>
            </a:r>
          </a:p>
          <a:p>
            <a:r>
              <a:rPr lang="en-GB" dirty="0" smtClean="0"/>
              <a:t>Aetiology</a:t>
            </a:r>
          </a:p>
          <a:p>
            <a:pPr lvl="1"/>
            <a:r>
              <a:rPr lang="en-GB" dirty="0" smtClean="0"/>
              <a:t>Wheat, rye and barley </a:t>
            </a:r>
            <a:r>
              <a:rPr lang="en-GB" dirty="0"/>
              <a:t>t</a:t>
            </a:r>
            <a:r>
              <a:rPr lang="en-GB" dirty="0" smtClean="0"/>
              <a:t>riggers an immunological response causing destruction of small intestine villi</a:t>
            </a:r>
          </a:p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Diagnosis: biopsy (increased lymphocytes, villous atrophy, crypt hypertrophy) and response to gluten free diet</a:t>
            </a:r>
          </a:p>
          <a:p>
            <a:pPr lvl="1"/>
            <a:r>
              <a:rPr lang="en-GB" dirty="0" smtClean="0"/>
              <a:t>Serological antibodies (anti-</a:t>
            </a:r>
            <a:r>
              <a:rPr lang="en-GB" dirty="0" err="1" smtClean="0"/>
              <a:t>tTg</a:t>
            </a:r>
            <a:r>
              <a:rPr lang="en-GB" dirty="0" smtClean="0"/>
              <a:t>, EMA)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Gluten free diet for life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3810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Gastro oesophageal reflux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4434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Gastro oesophageal reflux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Common benign condition in &lt;12 months</a:t>
            </a:r>
          </a:p>
          <a:p>
            <a:r>
              <a:rPr lang="en-GB" dirty="0" err="1" smtClean="0"/>
              <a:t>Px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Vomiting without failure to thrive</a:t>
            </a:r>
            <a:endParaRPr lang="en-GB" dirty="0" smtClean="0"/>
          </a:p>
          <a:p>
            <a:r>
              <a:rPr lang="en-GB" dirty="0" smtClean="0"/>
              <a:t>Becomes gastro oesophageal reflux disease (GORD) when there is:	</a:t>
            </a:r>
          </a:p>
          <a:p>
            <a:pPr lvl="1"/>
            <a:r>
              <a:rPr lang="en-GB" dirty="0" smtClean="0"/>
              <a:t>Failure to thrive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esophagitis</a:t>
            </a:r>
          </a:p>
          <a:p>
            <a:pPr lvl="1"/>
            <a:r>
              <a:rPr lang="en-GB" dirty="0"/>
              <a:t>R</a:t>
            </a:r>
            <a:r>
              <a:rPr lang="en-GB" dirty="0" smtClean="0"/>
              <a:t>ecurrent pulmonary aspiration</a:t>
            </a:r>
          </a:p>
          <a:p>
            <a:pPr lvl="1"/>
            <a:r>
              <a:rPr lang="en-GB" dirty="0" smtClean="0"/>
              <a:t>Dystonic neck posturing</a:t>
            </a:r>
          </a:p>
          <a:p>
            <a:r>
              <a:rPr lang="en-GB" dirty="0" smtClean="0"/>
              <a:t>High risk for GORD: Cerebral palsy, preterm with bronchopulmonary dysplasia, surgery for oesophageal atresia or diaphragmatic hernia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04830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Gastro oesophageal reflux and GORD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Usually clinically diagnosed but if uncertain:</a:t>
            </a:r>
          </a:p>
          <a:p>
            <a:pPr lvl="2"/>
            <a:r>
              <a:rPr lang="en-GB" dirty="0" smtClean="0"/>
              <a:t>24-hour oesophageal pH monitoring</a:t>
            </a:r>
          </a:p>
          <a:p>
            <a:pPr lvl="2"/>
            <a:r>
              <a:rPr lang="en-GB" dirty="0" smtClean="0"/>
              <a:t>24-hour impedance monitoring</a:t>
            </a:r>
          </a:p>
          <a:p>
            <a:pPr lvl="2"/>
            <a:r>
              <a:rPr lang="en-GB" dirty="0" smtClean="0"/>
              <a:t>Endoscopy + oesophageal biopsy (to look for oesophagitis)</a:t>
            </a:r>
          </a:p>
          <a:p>
            <a:pPr lvl="2"/>
            <a:r>
              <a:rPr lang="en-GB" dirty="0" smtClean="0"/>
              <a:t>Upper GI contrast study to rule out anatomical abnormality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 for GOR:</a:t>
            </a:r>
          </a:p>
          <a:p>
            <a:pPr lvl="1"/>
            <a:r>
              <a:rPr lang="en-GB" dirty="0" smtClean="0"/>
              <a:t>Reassurance, food thickening agents, more frequent, smaller feeds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 for GORD:</a:t>
            </a:r>
          </a:p>
          <a:p>
            <a:pPr lvl="1"/>
            <a:r>
              <a:rPr lang="en-GB" dirty="0" smtClean="0"/>
              <a:t>H+ receptor antagonist (Ranitidine), PPI (Omeprazole)</a:t>
            </a:r>
          </a:p>
          <a:p>
            <a:pPr lvl="1"/>
            <a:r>
              <a:rPr lang="en-GB" dirty="0" smtClean="0"/>
              <a:t>Surgical: </a:t>
            </a:r>
            <a:r>
              <a:rPr lang="en-GB" dirty="0" err="1" smtClean="0"/>
              <a:t>Nissen</a:t>
            </a:r>
            <a:r>
              <a:rPr lang="en-GB" dirty="0" smtClean="0"/>
              <a:t> fundoplication</a:t>
            </a:r>
          </a:p>
        </p:txBody>
      </p:sp>
    </p:spTree>
    <p:extLst>
      <p:ext uri="{BB962C8B-B14F-4D97-AF65-F5344CB8AC3E}">
        <p14:creationId xmlns:p14="http://schemas.microsoft.com/office/powerpoint/2010/main" val="5464041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Pyloric stenosis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2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Intestinal Obstruction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Divided into small bowel obstruction and large bowel obstruction</a:t>
            </a:r>
          </a:p>
          <a:p>
            <a:r>
              <a:rPr lang="en-GB" dirty="0" smtClean="0"/>
              <a:t>Small bowel obstruction </a:t>
            </a:r>
          </a:p>
          <a:p>
            <a:pPr lvl="1"/>
            <a:r>
              <a:rPr lang="en-GB" dirty="0" smtClean="0"/>
              <a:t>Duodenal atresia/ stenosis</a:t>
            </a:r>
          </a:p>
          <a:p>
            <a:pPr lvl="1"/>
            <a:r>
              <a:rPr lang="en-GB" dirty="0" err="1" smtClean="0"/>
              <a:t>Jejunal</a:t>
            </a:r>
            <a:r>
              <a:rPr lang="en-GB" dirty="0" smtClean="0"/>
              <a:t>/ </a:t>
            </a:r>
            <a:r>
              <a:rPr lang="en-GB" dirty="0" err="1" smtClean="0"/>
              <a:t>ileal</a:t>
            </a:r>
            <a:r>
              <a:rPr lang="en-GB" dirty="0" smtClean="0"/>
              <a:t> atresia/ stenosis</a:t>
            </a:r>
          </a:p>
          <a:p>
            <a:pPr lvl="1"/>
            <a:r>
              <a:rPr lang="en-GB" dirty="0" err="1" smtClean="0"/>
              <a:t>Malrotation</a:t>
            </a:r>
            <a:r>
              <a:rPr lang="en-GB" dirty="0"/>
              <a:t> </a:t>
            </a:r>
            <a:r>
              <a:rPr lang="en-GB" dirty="0" smtClean="0"/>
              <a:t>with volvulus</a:t>
            </a:r>
          </a:p>
          <a:p>
            <a:pPr lvl="1"/>
            <a:r>
              <a:rPr lang="en-GB" dirty="0" smtClean="0"/>
              <a:t>Meconium ileus</a:t>
            </a:r>
          </a:p>
          <a:p>
            <a:pPr lvl="1"/>
            <a:r>
              <a:rPr lang="en-GB" dirty="0" smtClean="0"/>
              <a:t>Meconium plug</a:t>
            </a:r>
          </a:p>
          <a:p>
            <a:r>
              <a:rPr lang="en-GB" dirty="0" smtClean="0"/>
              <a:t>Large bowel obstruction </a:t>
            </a:r>
          </a:p>
          <a:p>
            <a:pPr lvl="1"/>
            <a:r>
              <a:rPr lang="en-GB" dirty="0" err="1" smtClean="0"/>
              <a:t>Hirschprung</a:t>
            </a:r>
            <a:r>
              <a:rPr lang="en-GB" dirty="0" smtClean="0"/>
              <a:t> disease</a:t>
            </a:r>
          </a:p>
          <a:p>
            <a:pPr lvl="1"/>
            <a:r>
              <a:rPr lang="en-GB" dirty="0" smtClean="0"/>
              <a:t>Rectal atresia</a:t>
            </a:r>
          </a:p>
          <a:p>
            <a:pPr lvl="2"/>
            <a:r>
              <a:rPr lang="en-GB" dirty="0" smtClean="0"/>
              <a:t>High lesion (above </a:t>
            </a:r>
            <a:r>
              <a:rPr lang="en-GB" dirty="0" err="1" smtClean="0"/>
              <a:t>levator</a:t>
            </a:r>
            <a:r>
              <a:rPr lang="en-GB" dirty="0" smtClean="0"/>
              <a:t> </a:t>
            </a:r>
            <a:r>
              <a:rPr lang="en-GB" dirty="0" err="1" smtClean="0"/>
              <a:t>ani</a:t>
            </a:r>
            <a:r>
              <a:rPr lang="en-GB" dirty="0" smtClean="0"/>
              <a:t>, fistula to bladder, urethra, vagina)</a:t>
            </a:r>
          </a:p>
          <a:p>
            <a:pPr lvl="2"/>
            <a:r>
              <a:rPr lang="en-GB" dirty="0" smtClean="0"/>
              <a:t>Low lesion (below </a:t>
            </a:r>
            <a:r>
              <a:rPr lang="en-GB" dirty="0" err="1" smtClean="0"/>
              <a:t>levator</a:t>
            </a:r>
            <a:r>
              <a:rPr lang="en-GB" dirty="0" smtClean="0"/>
              <a:t> </a:t>
            </a:r>
            <a:r>
              <a:rPr lang="en-GB" dirty="0" err="1" smtClean="0"/>
              <a:t>ani</a:t>
            </a:r>
            <a:r>
              <a:rPr lang="en-GB" dirty="0" smtClean="0"/>
              <a:t>)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35634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Pyloric stenosis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Px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Age: 2 weeks to 8 weeks</a:t>
            </a:r>
          </a:p>
          <a:p>
            <a:pPr lvl="1"/>
            <a:r>
              <a:rPr lang="en-GB" dirty="0" smtClean="0"/>
              <a:t>Risk factor: “Mommy’s boy” - more common in boys with family history on maternal side</a:t>
            </a:r>
          </a:p>
          <a:p>
            <a:pPr lvl="1"/>
            <a:r>
              <a:rPr lang="en-GB" dirty="0" smtClean="0"/>
              <a:t>Vomiting increasing in frequency and forcefulness ultimately becoming projectile vomiting</a:t>
            </a:r>
          </a:p>
          <a:p>
            <a:pPr lvl="1"/>
            <a:r>
              <a:rPr lang="en-GB" dirty="0" smtClean="0"/>
              <a:t>Hunger after vomiting until dehydration leads to loss of interest in feeding</a:t>
            </a:r>
          </a:p>
          <a:p>
            <a:pPr lvl="1"/>
            <a:r>
              <a:rPr lang="en-GB" dirty="0" smtClean="0"/>
              <a:t>Weight loss if late presentation</a:t>
            </a:r>
          </a:p>
          <a:p>
            <a:r>
              <a:rPr lang="en-GB" dirty="0" smtClean="0"/>
              <a:t>Aetiology:</a:t>
            </a:r>
          </a:p>
          <a:p>
            <a:pPr lvl="1"/>
            <a:r>
              <a:rPr lang="en-GB" dirty="0" smtClean="0"/>
              <a:t>Hypertrophy of pyloric muscle causing gastric outlet </a:t>
            </a:r>
            <a:r>
              <a:rPr lang="en-GB" dirty="0" err="1" smtClean="0"/>
              <a:t>obstrution</a:t>
            </a:r>
            <a:endParaRPr lang="en-GB" dirty="0" smtClean="0"/>
          </a:p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Test feed followed by inspection of peristalsis and palpation of olive-like pyloric mass at RUQ</a:t>
            </a:r>
          </a:p>
          <a:p>
            <a:pPr lvl="1"/>
            <a:r>
              <a:rPr lang="en-GB" dirty="0" smtClean="0"/>
              <a:t>Diagnosis: Ultrasound</a:t>
            </a:r>
          </a:p>
          <a:p>
            <a:pPr lvl="1"/>
            <a:r>
              <a:rPr lang="en-GB" dirty="0" smtClean="0"/>
              <a:t>U&amp;E checking for electrolyte imbalance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Immediate treatment: IV fluids to correct fluid and electrolyte abnormality</a:t>
            </a:r>
          </a:p>
          <a:p>
            <a:pPr lvl="1"/>
            <a:r>
              <a:rPr lang="en-GB" dirty="0" smtClean="0"/>
              <a:t>Definitive treatment: Surgery - </a:t>
            </a:r>
            <a:r>
              <a:rPr lang="en-GB" dirty="0" err="1" smtClean="0"/>
              <a:t>pyloromyotomy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22061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Testicular torsion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0757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Testicular torsion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Px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Age: Any age, most common post-pubertal </a:t>
            </a:r>
          </a:p>
          <a:p>
            <a:pPr lvl="1"/>
            <a:r>
              <a:rPr lang="en-GB" dirty="0" smtClean="0"/>
              <a:t>Sudden severe abdominal, testicular or scrotal pain, redness and oedema of the scrotum</a:t>
            </a:r>
          </a:p>
          <a:p>
            <a:r>
              <a:rPr lang="en-GB" dirty="0" smtClean="0"/>
              <a:t>Aetiology </a:t>
            </a:r>
          </a:p>
          <a:p>
            <a:pPr lvl="1"/>
            <a:r>
              <a:rPr lang="en-GB" dirty="0" smtClean="0"/>
              <a:t>Rotation of testicle around spermatic cord</a:t>
            </a:r>
          </a:p>
          <a:p>
            <a:pPr lvl="1"/>
            <a:r>
              <a:rPr lang="en-GB" dirty="0" smtClean="0"/>
              <a:t>High risk: Undescended testes, Clapper bell testes</a:t>
            </a:r>
          </a:p>
          <a:p>
            <a:r>
              <a:rPr lang="en-GB" dirty="0" smtClean="0"/>
              <a:t>Ix: </a:t>
            </a:r>
          </a:p>
          <a:p>
            <a:pPr lvl="1"/>
            <a:r>
              <a:rPr lang="en-GB" dirty="0" smtClean="0"/>
              <a:t>Emergency surgical exploration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Correction of affected testicle and contralateral testicle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084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Intestinal obstruction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Px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Bile stained vomitus (unless obstruction above ampulla of </a:t>
            </a:r>
            <a:r>
              <a:rPr lang="en-GB" dirty="0" err="1" smtClean="0"/>
              <a:t>Vater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Delayed/ absent passing of meconium (may have meconium initially)</a:t>
            </a:r>
          </a:p>
          <a:p>
            <a:pPr lvl="1"/>
            <a:r>
              <a:rPr lang="en-GB" dirty="0" smtClean="0"/>
              <a:t>Abdominal distension (more obvious the more distal the obstruction)</a:t>
            </a:r>
          </a:p>
          <a:p>
            <a:pPr lvl="1"/>
            <a:r>
              <a:rPr lang="en-GB" dirty="0" smtClean="0"/>
              <a:t>High obstruction present soon after birth, lower obstruction present in days</a:t>
            </a:r>
          </a:p>
          <a:p>
            <a:r>
              <a:rPr lang="en-GB" dirty="0" smtClean="0"/>
              <a:t>Aetiology</a:t>
            </a:r>
          </a:p>
          <a:p>
            <a:pPr lvl="1"/>
            <a:r>
              <a:rPr lang="en-GB" dirty="0" smtClean="0"/>
              <a:t>Congenital malformation (duodenal atresia common in Down Syndrome)</a:t>
            </a:r>
          </a:p>
          <a:p>
            <a:pPr lvl="1"/>
            <a:r>
              <a:rPr lang="en-GB" dirty="0" smtClean="0"/>
              <a:t>Cystic fibrosis: causes meconium ileus</a:t>
            </a:r>
          </a:p>
          <a:p>
            <a:pPr lvl="1"/>
            <a:r>
              <a:rPr lang="en-GB" dirty="0" err="1" smtClean="0"/>
              <a:t>Hirschprung</a:t>
            </a:r>
            <a:r>
              <a:rPr lang="en-GB" dirty="0" smtClean="0"/>
              <a:t> Disease: caused by absence of myenteric nerve plexus at rectum</a:t>
            </a:r>
          </a:p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AXR </a:t>
            </a:r>
            <a:r>
              <a:rPr lang="mr-IN" dirty="0" smtClean="0"/>
              <a:t>–</a:t>
            </a:r>
            <a:r>
              <a:rPr lang="en-GB" dirty="0" smtClean="0"/>
              <a:t> Double bubble in duodenal atresia</a:t>
            </a:r>
          </a:p>
          <a:p>
            <a:pPr lvl="1"/>
            <a:r>
              <a:rPr lang="en-GB" dirty="0" smtClean="0"/>
              <a:t>Upper GI contrast study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Surgery</a:t>
            </a:r>
          </a:p>
          <a:p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51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Constipation and soiling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061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Constipation and soiling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Constipation can mean many things</a:t>
            </a:r>
          </a:p>
          <a:p>
            <a:pPr lvl="1"/>
            <a:r>
              <a:rPr lang="en-GB" dirty="0" smtClean="0"/>
              <a:t>Infrequent passing of bowels</a:t>
            </a:r>
          </a:p>
          <a:p>
            <a:pPr lvl="1"/>
            <a:r>
              <a:rPr lang="en-GB" dirty="0" smtClean="0"/>
              <a:t>Hard stools</a:t>
            </a:r>
          </a:p>
          <a:p>
            <a:pPr lvl="1"/>
            <a:r>
              <a:rPr lang="en-GB" dirty="0" smtClean="0"/>
              <a:t>Pain during defecation</a:t>
            </a:r>
          </a:p>
          <a:p>
            <a:r>
              <a:rPr lang="en-GB" dirty="0" smtClean="0"/>
              <a:t>In a child presenting with constipation, beware of red flag sings</a:t>
            </a:r>
          </a:p>
          <a:p>
            <a:r>
              <a:rPr lang="en-GB" dirty="0" smtClean="0"/>
              <a:t>Soiling can occur:</a:t>
            </a:r>
          </a:p>
          <a:p>
            <a:pPr lvl="1"/>
            <a:r>
              <a:rPr lang="en-GB" dirty="0" smtClean="0"/>
              <a:t>With rectal impaction</a:t>
            </a:r>
          </a:p>
          <a:p>
            <a:pPr lvl="1"/>
            <a:r>
              <a:rPr lang="en-GB" dirty="0" smtClean="0"/>
              <a:t>Without rectal impaction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4429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Constipation and soiling </a:t>
            </a:r>
            <a:r>
              <a:rPr lang="mr-IN" dirty="0" smtClean="0"/>
              <a:t>–</a:t>
            </a:r>
            <a:r>
              <a:rPr lang="en-GB" dirty="0" smtClean="0"/>
              <a:t> Red flag sings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Not passing meconium within 24 hours of birth</a:t>
            </a:r>
          </a:p>
          <a:p>
            <a:pPr lvl="1"/>
            <a:r>
              <a:rPr lang="en-GB" dirty="0" err="1" smtClean="0"/>
              <a:t>Hirschprung</a:t>
            </a:r>
            <a:r>
              <a:rPr lang="en-GB" dirty="0" smtClean="0"/>
              <a:t> disease</a:t>
            </a:r>
          </a:p>
          <a:p>
            <a:r>
              <a:rPr lang="en-GB" dirty="0" smtClean="0"/>
              <a:t>Failure to thrive</a:t>
            </a:r>
          </a:p>
          <a:p>
            <a:pPr lvl="1"/>
            <a:r>
              <a:rPr lang="en-GB" dirty="0" smtClean="0"/>
              <a:t>Hypothyroid </a:t>
            </a:r>
          </a:p>
          <a:p>
            <a:pPr lvl="1"/>
            <a:r>
              <a:rPr lang="en-GB" dirty="0" smtClean="0"/>
              <a:t>Coeliac disease</a:t>
            </a:r>
          </a:p>
          <a:p>
            <a:r>
              <a:rPr lang="en-GB" dirty="0" smtClean="0"/>
              <a:t>Gross abdominal distension</a:t>
            </a:r>
          </a:p>
          <a:p>
            <a:pPr lvl="1"/>
            <a:r>
              <a:rPr lang="en-GB" dirty="0" err="1" smtClean="0"/>
              <a:t>Hirschprung</a:t>
            </a:r>
            <a:r>
              <a:rPr lang="en-GB" dirty="0" smtClean="0"/>
              <a:t> disease/ rectal atresia</a:t>
            </a:r>
          </a:p>
          <a:p>
            <a:r>
              <a:rPr lang="en-GB" dirty="0" smtClean="0"/>
              <a:t>Abnormal lower limb neurology/ morphology</a:t>
            </a:r>
          </a:p>
          <a:p>
            <a:pPr lvl="1"/>
            <a:r>
              <a:rPr lang="en-GB" dirty="0" smtClean="0"/>
              <a:t>Lumbosacral pathology</a:t>
            </a:r>
          </a:p>
          <a:p>
            <a:r>
              <a:rPr lang="en-GB" dirty="0" smtClean="0"/>
              <a:t>Sacral dimple</a:t>
            </a:r>
          </a:p>
          <a:p>
            <a:pPr lvl="1"/>
            <a:r>
              <a:rPr lang="en-GB" dirty="0" smtClean="0"/>
              <a:t>Spina bifida </a:t>
            </a:r>
            <a:r>
              <a:rPr lang="en-GB" dirty="0" err="1" smtClean="0"/>
              <a:t>occulta</a:t>
            </a:r>
            <a:endParaRPr lang="en-GB" dirty="0" smtClean="0"/>
          </a:p>
          <a:p>
            <a:r>
              <a:rPr lang="en-GB" dirty="0" smtClean="0"/>
              <a:t>Abnormal appearance/ position/ patency of anus</a:t>
            </a:r>
          </a:p>
          <a:p>
            <a:pPr lvl="1"/>
            <a:r>
              <a:rPr lang="en-GB" dirty="0" smtClean="0"/>
              <a:t>Abnormal anorectal anatomy</a:t>
            </a:r>
          </a:p>
          <a:p>
            <a:r>
              <a:rPr lang="en-GB" dirty="0" smtClean="0"/>
              <a:t>Perianal bruising/ multiple fissures</a:t>
            </a:r>
          </a:p>
          <a:p>
            <a:pPr lvl="1"/>
            <a:r>
              <a:rPr lang="en-GB" dirty="0" smtClean="0"/>
              <a:t>Sexual abuse</a:t>
            </a:r>
          </a:p>
          <a:p>
            <a:r>
              <a:rPr lang="en-GB" dirty="0" smtClean="0"/>
              <a:t>Fistula/ abscess/ fissure</a:t>
            </a:r>
          </a:p>
          <a:p>
            <a:pPr lvl="1"/>
            <a:r>
              <a:rPr lang="en-GB" dirty="0" smtClean="0"/>
              <a:t>Perianal </a:t>
            </a:r>
            <a:r>
              <a:rPr lang="en-GB" dirty="0" err="1" smtClean="0"/>
              <a:t>Chron’s</a:t>
            </a:r>
            <a:r>
              <a:rPr lang="en-GB" dirty="0" smtClean="0"/>
              <a:t> disease</a:t>
            </a:r>
          </a:p>
        </p:txBody>
      </p:sp>
    </p:spTree>
    <p:extLst>
      <p:ext uri="{BB962C8B-B14F-4D97-AF65-F5344CB8AC3E}">
        <p14:creationId xmlns:p14="http://schemas.microsoft.com/office/powerpoint/2010/main" val="96815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Constipation and soiling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soiling, do abdominal exam, feel for faecal mass</a:t>
            </a:r>
          </a:p>
          <a:p>
            <a:pPr lvl="1"/>
            <a:r>
              <a:rPr lang="en-GB" dirty="0" smtClean="0"/>
              <a:t>If present, treat like constipation</a:t>
            </a:r>
          </a:p>
          <a:p>
            <a:r>
              <a:rPr lang="en-GB" dirty="0" smtClean="0"/>
              <a:t>Ix:</a:t>
            </a:r>
          </a:p>
          <a:p>
            <a:pPr lvl="1"/>
            <a:r>
              <a:rPr lang="en-GB" dirty="0" smtClean="0"/>
              <a:t>Coeliac screen</a:t>
            </a:r>
          </a:p>
          <a:p>
            <a:pPr lvl="1"/>
            <a:r>
              <a:rPr lang="en-GB" dirty="0" smtClean="0"/>
              <a:t>Thyroid function test</a:t>
            </a:r>
          </a:p>
          <a:p>
            <a:r>
              <a:rPr lang="en-GB" dirty="0" err="1" smtClean="0"/>
              <a:t>Mx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Stool softener (Polyethylene glycol 3350) + electrolytes</a:t>
            </a:r>
          </a:p>
          <a:p>
            <a:pPr lvl="2"/>
            <a:r>
              <a:rPr lang="en-GB" dirty="0" smtClean="0"/>
              <a:t>Escalating dose for 1-2 weeks</a:t>
            </a:r>
          </a:p>
          <a:p>
            <a:pPr lvl="2"/>
            <a:r>
              <a:rPr lang="en-GB" dirty="0" smtClean="0"/>
              <a:t>Titrating dose for minimum of 6 months</a:t>
            </a:r>
          </a:p>
          <a:p>
            <a:pPr lvl="1"/>
            <a:r>
              <a:rPr lang="en-GB" dirty="0" smtClean="0"/>
              <a:t>Simulant laxative (sodium </a:t>
            </a:r>
            <a:r>
              <a:rPr lang="en-GB" dirty="0" err="1" smtClean="0"/>
              <a:t>picosulphate</a:t>
            </a:r>
            <a:r>
              <a:rPr lang="en-GB" dirty="0" smtClean="0"/>
              <a:t>/ </a:t>
            </a:r>
            <a:r>
              <a:rPr lang="en-GB" dirty="0" err="1" smtClean="0"/>
              <a:t>senna</a:t>
            </a:r>
            <a:r>
              <a:rPr lang="en-GB" dirty="0" smtClean="0"/>
              <a:t>)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95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Paediatrics </a:t>
            </a:r>
            <a:r>
              <a:rPr lang="mr-IN" dirty="0" smtClean="0"/>
              <a:t>–</a:t>
            </a:r>
            <a:r>
              <a:rPr lang="en-GB" dirty="0" smtClean="0"/>
              <a:t> Recurrent abdominal pain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Thomas Tay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35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2066</TotalTime>
  <Words>1570</Words>
  <Application>Microsoft Macintosh PowerPoint</Application>
  <PresentationFormat>Widescreen</PresentationFormat>
  <Paragraphs>277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Calibri</vt:lpstr>
      <vt:lpstr>Calibri Light</vt:lpstr>
      <vt:lpstr>Mangal</vt:lpstr>
      <vt:lpstr>Arial</vt:lpstr>
      <vt:lpstr>Office Theme</vt:lpstr>
      <vt:lpstr>Paediatrics – Mosler revision</vt:lpstr>
      <vt:lpstr>Paediatrics - Intestinal Obstruction</vt:lpstr>
      <vt:lpstr>Intestinal Obstruction</vt:lpstr>
      <vt:lpstr>Intestinal obstruction</vt:lpstr>
      <vt:lpstr>Paediatrics – Constipation and soiling</vt:lpstr>
      <vt:lpstr>Constipation and soiling</vt:lpstr>
      <vt:lpstr>Constipation and soiling – Red flag sings</vt:lpstr>
      <vt:lpstr>Constipation and soiling</vt:lpstr>
      <vt:lpstr>Paediatrics – Recurrent abdominal pain</vt:lpstr>
      <vt:lpstr>Recurrent abdominal pain</vt:lpstr>
      <vt:lpstr>Recurrent abdominal pain </vt:lpstr>
      <vt:lpstr>Recurrent abdominal pain – Abdominal migraine</vt:lpstr>
      <vt:lpstr>Recurrent abdominal pain - IBS</vt:lpstr>
      <vt:lpstr>Recurrent abdominal pain – Functional dyspepsia</vt:lpstr>
      <vt:lpstr>Paediatrics – Gastroenteritis </vt:lpstr>
      <vt:lpstr>Gastroenteritis</vt:lpstr>
      <vt:lpstr>Gastroenteritis</vt:lpstr>
      <vt:lpstr>Gastroenteritis – Signs of dehydration</vt:lpstr>
      <vt:lpstr>Gastroenteritis – IV fluid management</vt:lpstr>
      <vt:lpstr>Paediatrics – Inflammatory Bowel Disease</vt:lpstr>
      <vt:lpstr>Inflammatory Bowel Disease</vt:lpstr>
      <vt:lpstr>Inflammatory bowel disease - Crohn’s disease</vt:lpstr>
      <vt:lpstr>Inflammatory bowel disease - UC</vt:lpstr>
      <vt:lpstr>Paediatrics – Coeliac disease</vt:lpstr>
      <vt:lpstr>Coeliac disease</vt:lpstr>
      <vt:lpstr>Paediatrics – Gastro oesophageal reflux</vt:lpstr>
      <vt:lpstr>Gastro oesophageal reflux</vt:lpstr>
      <vt:lpstr>Gastro oesophageal reflux and GORD</vt:lpstr>
      <vt:lpstr>Paediatrics – Pyloric stenosis</vt:lpstr>
      <vt:lpstr>Pyloric stenosis</vt:lpstr>
      <vt:lpstr>Paediatrics – Testicular torsion</vt:lpstr>
      <vt:lpstr>Testicular torsion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Paediatrics – Mosler revision</dc:title>
  <dc:creator>Thomas Tay (UG)</dc:creator>
  <cp:lastModifiedBy>Thomas Tay (UG)</cp:lastModifiedBy>
  <cp:revision>23</cp:revision>
  <dcterms:created xsi:type="dcterms:W3CDTF">2019-03-17T04:31:41Z</dcterms:created>
  <dcterms:modified xsi:type="dcterms:W3CDTF">2019-03-18T14:58:36Z</dcterms:modified>
</cp:coreProperties>
</file>